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3"/>
  </p:notesMasterIdLst>
  <p:handoutMasterIdLst>
    <p:handoutMasterId r:id="rId24"/>
  </p:handoutMasterIdLst>
  <p:sldIdLst>
    <p:sldId id="1748" r:id="rId8"/>
    <p:sldId id="1749" r:id="rId9"/>
    <p:sldId id="1750" r:id="rId10"/>
    <p:sldId id="1752" r:id="rId11"/>
    <p:sldId id="1753" r:id="rId12"/>
    <p:sldId id="1754" r:id="rId13"/>
    <p:sldId id="1755" r:id="rId14"/>
    <p:sldId id="1756" r:id="rId15"/>
    <p:sldId id="1757" r:id="rId16"/>
    <p:sldId id="1758" r:id="rId17"/>
    <p:sldId id="1759" r:id="rId18"/>
    <p:sldId id="1760" r:id="rId19"/>
    <p:sldId id="1761" r:id="rId20"/>
    <p:sldId id="1762" r:id="rId21"/>
    <p:sldId id="1764" r:id="rId22"/>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8" id="{82884CC8-64E1-4CFE-9ADB-320B37E0B1C6}">
          <p14:sldIdLst>
            <p14:sldId id="1748"/>
            <p14:sldId id="1749"/>
            <p14:sldId id="1750"/>
            <p14:sldId id="1752"/>
            <p14:sldId id="1753"/>
            <p14:sldId id="1754"/>
            <p14:sldId id="1755"/>
            <p14:sldId id="1756"/>
            <p14:sldId id="1757"/>
            <p14:sldId id="1758"/>
            <p14:sldId id="1759"/>
            <p14:sldId id="1760"/>
            <p14:sldId id="1761"/>
            <p14:sldId id="1762"/>
            <p14:sldId id="17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573373-7DF5-47FB-AD28-A0052CA047EC}" v="29" dt="2021-01-22T15:55:34.9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86389" autoAdjust="0"/>
  </p:normalViewPr>
  <p:slideViewPr>
    <p:cSldViewPr snapToGrid="0">
      <p:cViewPr varScale="1">
        <p:scale>
          <a:sx n="67" d="100"/>
          <a:sy n="67" d="100"/>
        </p:scale>
        <p:origin x="38"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process of building reports and dashboards is iterative. As data is constantly refreshed and business requirements change, it is expected that your reports and dashboards might also change; both in what filters or slicers you might have and also in what report elements, charts, and cards you have. For this reason, it is crucial that Power BI supports this iterative process. Through Power BI's innate functionality to pin live report pages to a dashboard, you can ensure that you aren't using old data and the visuals on your dashboards reflect changes live.</a:t>
            </a:r>
          </a:p>
          <a:p>
            <a:endParaRPr lang="en-US" b="0" i="0" dirty="0">
              <a:effectLst/>
              <a:latin typeface="Segoe UI" panose="020B0502040204020203" pitchFamily="34" charset="0"/>
            </a:endParaRPr>
          </a:p>
          <a:p>
            <a:pPr algn="l"/>
            <a:r>
              <a:rPr lang="en-US" b="1" i="0" dirty="0">
                <a:effectLst/>
                <a:latin typeface="Segoe UI VSS (Regular)"/>
              </a:rPr>
              <a:t>Pin a live page</a:t>
            </a:r>
          </a:p>
          <a:p>
            <a:pPr algn="l"/>
            <a:r>
              <a:rPr lang="en-US" b="0" i="0" dirty="0">
                <a:effectLst/>
                <a:latin typeface="Segoe UI VSS (Regular)"/>
              </a:rPr>
              <a:t>When you pin a visual, you can add it to a new or an existing dashboard. You can do the same with entire reports; when you pin a report page, all visuals on the report will be pinned to a dashboard and they are also live, meaning that any changes you make on the report will be immediately reflected on the dashboard that you have pinned the report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When you pin an entire page, the tiles are </a:t>
            </a:r>
            <a:r>
              <a:rPr lang="en-US" b="0" i="1" dirty="0">
                <a:solidFill>
                  <a:srgbClr val="171717"/>
                </a:solidFill>
                <a:effectLst/>
                <a:latin typeface="Segoe UI" panose="020B0502040204020203" pitchFamily="34" charset="0"/>
              </a:rPr>
              <a:t>live</a:t>
            </a:r>
            <a:r>
              <a:rPr lang="en-US" b="0" i="0" dirty="0">
                <a:solidFill>
                  <a:srgbClr val="171717"/>
                </a:solidFill>
                <a:effectLst/>
                <a:latin typeface="Segoe UI" panose="020B0502040204020203" pitchFamily="34" charset="0"/>
              </a:rPr>
              <a:t>; you can interact with them right there on the dashboard. And changes you make to any of the visualizations back in the report editor are reflected in the dashboard tile as well.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effectLst/>
                <a:latin typeface="Segoe UI" panose="020B0502040204020203" pitchFamily="34" charset="0"/>
              </a:rPr>
              <a:t>Any changes that you make to the tickets report will automatically show on the dashboard when the page is refreshed. In Power BI Desktop, you can make changes to your visuals or data as needed and then deploy to the appropriate workspace file, which will update the report and simultaneously update the dashboard as well.</a:t>
            </a:r>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EXPLORE DATA IN YOUR OWN WORDS.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dashboards are about having a user-friendly experience. Dashboards in Power BI service are comprised of a canvas of interactive tiles, or report elements, that tell a data story. </a:t>
            </a:r>
            <a:r>
              <a:rPr lang="en-US" b="0" i="0" dirty="0">
                <a:solidFill>
                  <a:srgbClr val="171717"/>
                </a:solidFill>
                <a:effectLst/>
                <a:latin typeface="Segoe UI" panose="020B0502040204020203" pitchFamily="34" charset="0"/>
              </a:rPr>
              <a:t>Sometimes the fastest way to get an answer from your data is to ask a question using natural language. The Q&amp;A feature in Power BI lets you explore your data in your own words.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Q&amp;A is interactive, even fun. Often, one question leads to others as the visualizations reveal interesting paths to pursue.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With Q&amp;A, not only can you ask your data to speak for itself, you can tell Power BI how to display the answer. Just add "as a </a:t>
            </a:r>
            <a:r>
              <a:rPr lang="en-US" dirty="0"/>
              <a:t>" to the end of your question. For example, "show inventory volume by plant as a map" and "show total inventory as a card". Try it for yourself.</a:t>
            </a:r>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you're happy with the result, pin the visualization to a dashboard by selecting the pin icon in the top right corner.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Three main elements to the Q&amp;A feature:</a:t>
            </a:r>
          </a:p>
          <a:p>
            <a:pPr marL="171450" indent="-171450" algn="l">
              <a:buFont typeface="Arial" panose="020B0604020202020204" pitchFamily="34" charset="0"/>
              <a:buChar char="•"/>
            </a:pPr>
            <a:r>
              <a:rPr lang="en-US" b="1" i="0" dirty="0">
                <a:effectLst/>
                <a:latin typeface="Segoe UI" panose="020B0502040204020203" pitchFamily="34" charset="0"/>
              </a:rPr>
              <a:t>Question box</a:t>
            </a:r>
            <a:r>
              <a:rPr lang="en-US" b="0" i="0" dirty="0">
                <a:effectLst/>
                <a:latin typeface="Segoe UI" panose="020B0502040204020203" pitchFamily="34" charset="0"/>
              </a:rPr>
              <a:t>: Enter their question about the data. An example of a question could be: What was the average sales amount by category? Entering this question will trigger Power BI's natural-language analysis engine to parse and determine the appropriate data to display.</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Suggestion tiles</a:t>
            </a:r>
            <a:r>
              <a:rPr lang="en-US" b="0" i="0" dirty="0">
                <a:solidFill>
                  <a:srgbClr val="171717"/>
                </a:solidFill>
                <a:effectLst/>
                <a:latin typeface="Segoe UI" panose="020B0502040204020203" pitchFamily="34" charset="0"/>
              </a:rPr>
              <a:t>: </a:t>
            </a:r>
            <a:r>
              <a:rPr lang="en-US" b="0" i="0" dirty="0">
                <a:effectLst/>
                <a:latin typeface="Segoe UI" panose="020B0502040204020203" pitchFamily="34" charset="0"/>
              </a:rPr>
              <a:t>Contains tiles with pre-populated suggestions for questions that the user can consider asking. When the user selects one of these tiles, they will be shown analysis.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Pin visual</a:t>
            </a:r>
            <a:r>
              <a:rPr lang="en-US" b="0" i="0" dirty="0">
                <a:solidFill>
                  <a:srgbClr val="171717"/>
                </a:solidFill>
                <a:effectLst/>
                <a:latin typeface="Segoe UI" panose="020B0502040204020203" pitchFamily="34" charset="0"/>
              </a:rPr>
              <a:t>: An icon that allows you to pin the visual into a new or existing dashboard.</a:t>
            </a:r>
          </a:p>
          <a:p>
            <a:pPr algn="l"/>
            <a:endParaRPr lang="en-US" b="0" i="0" dirty="0">
              <a:solidFill>
                <a:srgbClr val="171717"/>
              </a:solidFill>
              <a:effectLst/>
              <a:latin typeface="Segoe UI" panose="020B0502040204020203" pitchFamily="34" charset="0"/>
            </a:endParaRP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Power BI dashboards are an effective and visually pleasing way to disseminate information. They allow you to share business insights and concisely tell you the story of the data. However, because they can be seen by anyone who has been given access or a link, an important concern is security.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 classification helps the dashboard owner raise security awareness to viewers of a dashboard so that they know what level of security should be considered when viewing or sharing a dashboard. Data classification does not enforce policies because data protection does.</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Data classification is a feature that can be turned on and off in accordance with your organization's business needs. All dashboards are defaulted to a certain classification type; however, the dashboard owner can manually make changes to the classification. To manually make changes, admin rights are required in Power BI service.</a:t>
            </a:r>
            <a:endParaRPr lang="en-US" b="0" i="0" dirty="0">
              <a:solidFill>
                <a:srgbClr val="D4D4D4"/>
              </a:solidFill>
              <a:effectLst/>
              <a:latin typeface="Segoe UI" panose="020B0502040204020203" pitchFamily="34" charset="0"/>
            </a:endParaRP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For instance, consider that you have built a few dashboards for the Sales team at your organization. You want to make sure that the users who have been given access know how the data within these dashboards is classified. Your organization has multiple ways to classify the data, and you want to incorporate and customize the data classification so that the dashboards have these custom classifications. Data classification in Power BI service allows you to complete this task.</a:t>
            </a:r>
          </a:p>
          <a:p>
            <a:br>
              <a:rPr lang="en-US" dirty="0"/>
            </a:b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lgn="l">
              <a:buFont typeface="Arial" panose="020B0604020202020204" pitchFamily="34" charset="0"/>
              <a:buChar char="•"/>
            </a:pPr>
            <a:r>
              <a:rPr lang="en-US" b="0" i="0" dirty="0">
                <a:solidFill>
                  <a:srgbClr val="D4D4D4"/>
                </a:solidFill>
                <a:effectLst/>
                <a:latin typeface="-apple-system"/>
              </a:rPr>
              <a:t>How to create and use Dashboards</a:t>
            </a:r>
          </a:p>
          <a:p>
            <a:pPr marL="171450" indent="-171450" algn="l">
              <a:buFont typeface="Arial" panose="020B0604020202020204" pitchFamily="34" charset="0"/>
              <a:buChar char="•"/>
            </a:pPr>
            <a:r>
              <a:rPr lang="en-US" b="0" i="0" dirty="0">
                <a:solidFill>
                  <a:srgbClr val="D4D4D4"/>
                </a:solidFill>
                <a:effectLst/>
                <a:latin typeface="-apple-system"/>
              </a:rPr>
              <a:t>How to create Real-time dashboards</a:t>
            </a:r>
          </a:p>
          <a:p>
            <a:pPr marL="171450" indent="-171450" algn="l">
              <a:buFont typeface="Arial" panose="020B0604020202020204" pitchFamily="34" charset="0"/>
              <a:buChar char="•"/>
            </a:pPr>
            <a:r>
              <a:rPr lang="en-US" b="0" i="0" dirty="0">
                <a:solidFill>
                  <a:srgbClr val="D4D4D4"/>
                </a:solidFill>
                <a:effectLst/>
                <a:latin typeface="-apple-system"/>
              </a:rPr>
              <a:t>How to enhance existing dashboards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Create and use Dashboards and understand their purpose.</a:t>
            </a:r>
          </a:p>
          <a:p>
            <a:pPr marL="171450" indent="-171450" algn="l">
              <a:buFont typeface="Arial" panose="020B0604020202020204" pitchFamily="34" charset="0"/>
              <a:buChar char="•"/>
            </a:pPr>
            <a:r>
              <a:rPr lang="en-US" b="0" i="0" dirty="0">
                <a:solidFill>
                  <a:srgbClr val="D4D4D4"/>
                </a:solidFill>
                <a:effectLst/>
                <a:latin typeface="-apple-system"/>
              </a:rPr>
              <a:t>Create Real-time dashboards</a:t>
            </a:r>
          </a:p>
          <a:p>
            <a:pPr marL="171450" indent="-171450" algn="l">
              <a:buFont typeface="Arial" panose="020B0604020202020204" pitchFamily="34" charset="0"/>
              <a:buChar char="•"/>
            </a:pPr>
            <a:r>
              <a:rPr lang="en-US" b="0" i="0" dirty="0">
                <a:solidFill>
                  <a:srgbClr val="D4D4D4"/>
                </a:solidFill>
                <a:effectLst/>
                <a:latin typeface="-apple-system"/>
              </a:rPr>
              <a:t>Enhancing existing dashboards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 Power BI </a:t>
            </a:r>
            <a:r>
              <a:rPr lang="en-US" b="0" i="1" dirty="0">
                <a:solidFill>
                  <a:srgbClr val="171717"/>
                </a:solidFill>
                <a:effectLst/>
                <a:latin typeface="Segoe UI" panose="020B0502040204020203" pitchFamily="34" charset="0"/>
              </a:rPr>
              <a:t>dashboard</a:t>
            </a:r>
            <a:r>
              <a:rPr lang="en-US" b="0" i="0" dirty="0">
                <a:solidFill>
                  <a:srgbClr val="171717"/>
                </a:solidFill>
                <a:effectLst/>
                <a:latin typeface="Segoe UI" panose="020B0502040204020203" pitchFamily="34" charset="0"/>
              </a:rPr>
              <a:t> is a single page, often called a canvas, that tells a story through visualizations. Because it's limited to one page, </a:t>
            </a:r>
            <a:r>
              <a:rPr lang="en-US" b="0" i="0" dirty="0">
                <a:effectLst/>
                <a:latin typeface="Segoe UI" panose="020B0502040204020203" pitchFamily="34" charset="0"/>
              </a:rPr>
              <a:t>Well-built dashboards capture the main, most important highlights of the story that you are trying to tell.</a:t>
            </a:r>
            <a:r>
              <a:rPr lang="en-US" b="0" i="0" dirty="0">
                <a:solidFill>
                  <a:srgbClr val="171717"/>
                </a:solidFill>
                <a:effectLst/>
                <a:latin typeface="Segoe UI" panose="020B0502040204020203" pitchFamily="34" charset="0"/>
              </a:rPr>
              <a:t> Readers can view related reports for the details. </a:t>
            </a:r>
          </a:p>
          <a:p>
            <a:endParaRPr lang="en-US" b="0" i="0" dirty="0">
              <a:solidFill>
                <a:srgbClr val="171717"/>
              </a:solidFill>
              <a:effectLst/>
              <a:latin typeface="Segoe UI" panose="020B0502040204020203" pitchFamily="34" charset="0"/>
            </a:endParaRPr>
          </a:p>
          <a:p>
            <a:r>
              <a:rPr lang="en-US" b="0" i="0" dirty="0">
                <a:effectLst/>
                <a:latin typeface="Segoe UI" panose="020B0502040204020203" pitchFamily="34" charset="0"/>
              </a:rPr>
              <a:t>Microsoft Power BI dashboards are different than Power BI reports. Dashboards allow report consumers to create a single artifact of directed data that is personalized just for them. Dashboards can be comprised of pinned visuals that are taken from different reports. Where a Power BI report uses data from a single dataset, a Power BI dashboard can contain visuals from different datasets.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When would you want to build a dashboard versus a report? The following list explains the key similarities and differences worth noting when you are determining the right path for you:</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Dashboards can be created from multiple datasets or reports.</a:t>
            </a:r>
          </a:p>
          <a:p>
            <a:pPr marL="171450" indent="-171450" algn="l">
              <a:buFont typeface="Arial" panose="020B0604020202020204" pitchFamily="34" charset="0"/>
              <a:buChar char="•"/>
            </a:pPr>
            <a:r>
              <a:rPr lang="en-US" b="0" i="0" dirty="0">
                <a:effectLst/>
                <a:latin typeface="Segoe UI" panose="020B0502040204020203" pitchFamily="34" charset="0"/>
              </a:rPr>
              <a:t>Dashboards do not have the </a:t>
            </a:r>
            <a:r>
              <a:rPr lang="en-US" b="1" i="0" dirty="0">
                <a:effectLst/>
                <a:latin typeface="Segoe UI" panose="020B0502040204020203" pitchFamily="34" charset="0"/>
              </a:rPr>
              <a:t>Filter</a:t>
            </a:r>
            <a:r>
              <a:rPr lang="en-US" b="0" i="0" dirty="0">
                <a:effectLst/>
                <a:latin typeface="Segoe UI" panose="020B0502040204020203" pitchFamily="34" charset="0"/>
              </a:rPr>
              <a:t>, </a:t>
            </a:r>
            <a:r>
              <a:rPr lang="en-US" b="1" i="0" dirty="0">
                <a:effectLst/>
                <a:latin typeface="Segoe UI" panose="020B0502040204020203" pitchFamily="34" charset="0"/>
              </a:rPr>
              <a:t>Visualization</a:t>
            </a:r>
            <a:r>
              <a:rPr lang="en-US" b="0" i="0" dirty="0">
                <a:effectLst/>
                <a:latin typeface="Segoe UI" panose="020B0502040204020203" pitchFamily="34" charset="0"/>
              </a:rPr>
              <a:t>, and </a:t>
            </a:r>
            <a:r>
              <a:rPr lang="en-US" b="1" i="0" dirty="0">
                <a:effectLst/>
                <a:latin typeface="Segoe UI" panose="020B0502040204020203" pitchFamily="34" charset="0"/>
              </a:rPr>
              <a:t>Fields</a:t>
            </a:r>
            <a:r>
              <a:rPr lang="en-US" b="0" i="0" dirty="0">
                <a:effectLst/>
                <a:latin typeface="Segoe UI" panose="020B0502040204020203" pitchFamily="34" charset="0"/>
              </a:rPr>
              <a:t> panes that are in Power BI Desktop, meaning that you can't add new filters and slicers, and you can't make edits.</a:t>
            </a:r>
          </a:p>
          <a:p>
            <a:pPr marL="171450" indent="-171450" algn="l">
              <a:buFont typeface="Arial" panose="020B0604020202020204" pitchFamily="34" charset="0"/>
              <a:buChar char="•"/>
            </a:pPr>
            <a:r>
              <a:rPr lang="en-US" b="0" i="0" dirty="0">
                <a:effectLst/>
                <a:latin typeface="Segoe UI" panose="020B0502040204020203" pitchFamily="34" charset="0"/>
              </a:rPr>
              <a:t>Dashboards can only be a single page, whereas reports can be multiple pages.</a:t>
            </a:r>
          </a:p>
          <a:p>
            <a:pPr marL="171450" indent="-171450" algn="l">
              <a:buFont typeface="Arial" panose="020B0604020202020204" pitchFamily="34" charset="0"/>
              <a:buChar char="•"/>
            </a:pPr>
            <a:r>
              <a:rPr lang="en-US" b="0" i="0" dirty="0">
                <a:effectLst/>
                <a:latin typeface="Segoe UI" panose="020B0502040204020203" pitchFamily="34" charset="0"/>
              </a:rPr>
              <a:t>You can't see the underlying dataset directly in a dashboard, while you can see the dataset in a report under the </a:t>
            </a:r>
            <a:r>
              <a:rPr lang="en-US" b="1" i="0" dirty="0">
                <a:effectLst/>
                <a:latin typeface="Segoe UI" panose="020B0502040204020203" pitchFamily="34" charset="0"/>
              </a:rPr>
              <a:t>Data</a:t>
            </a:r>
            <a:r>
              <a:rPr lang="en-US" b="0" i="0" dirty="0">
                <a:effectLst/>
                <a:latin typeface="Segoe UI" panose="020B0502040204020203" pitchFamily="34" charset="0"/>
              </a:rPr>
              <a:t> tab in Power BI Desktop.</a:t>
            </a:r>
          </a:p>
          <a:p>
            <a:pPr marL="171450" indent="-171450" algn="l">
              <a:buFont typeface="Arial" panose="020B0604020202020204" pitchFamily="34" charset="0"/>
              <a:buChar char="•"/>
            </a:pPr>
            <a:r>
              <a:rPr lang="en-US" b="0" i="0" dirty="0">
                <a:effectLst/>
                <a:latin typeface="Segoe UI" panose="020B0502040204020203" pitchFamily="34" charset="0"/>
              </a:rPr>
              <a:t>Both dashboards and reports can be refreshed to show the latest data.</a:t>
            </a:r>
          </a:p>
          <a:p>
            <a:endParaRPr lang="en-US" dirty="0"/>
          </a:p>
          <a:p>
            <a:r>
              <a:rPr lang="en-US" b="0" i="0" dirty="0">
                <a:effectLst/>
                <a:latin typeface="Segoe UI" panose="020B0502040204020203" pitchFamily="34" charset="0"/>
              </a:rPr>
              <a:t>Tiles are the individual report elements, or snapshots, of your data that are then pinned to a dashboard. You can pin an entire report page, or you can pin individual tiles. </a:t>
            </a:r>
          </a:p>
          <a:p>
            <a:pPr marL="171450" indent="-171450">
              <a:buFont typeface="Arial" panose="020B0604020202020204" pitchFamily="34" charset="0"/>
              <a:buChar char="•"/>
            </a:pPr>
            <a:r>
              <a:rPr lang="en-US" b="1" i="0" dirty="0">
                <a:effectLst/>
                <a:latin typeface="Segoe UI" panose="020B0502040204020203" pitchFamily="34" charset="0"/>
              </a:rPr>
              <a:t>Report</a:t>
            </a:r>
            <a:r>
              <a:rPr lang="en-US" b="0" i="0" dirty="0">
                <a:effectLst/>
                <a:latin typeface="Segoe UI" panose="020B0502040204020203" pitchFamily="34" charset="0"/>
              </a:rPr>
              <a:t>: The pinning process pulls visuals from your report and "pins" them to a dashboard for easy viewing. When you make changes to any of the visuals in the report, changes will be reflected on the dashboard.</a:t>
            </a:r>
          </a:p>
          <a:p>
            <a:pPr marL="171450" indent="-171450">
              <a:buFont typeface="Arial" panose="020B0604020202020204" pitchFamily="34" charset="0"/>
              <a:buChar char="•"/>
            </a:pPr>
            <a:r>
              <a:rPr lang="en-US" b="1" i="0" dirty="0">
                <a:effectLst/>
                <a:latin typeface="Segoe UI" panose="020B0502040204020203" pitchFamily="34" charset="0"/>
              </a:rPr>
              <a:t>Visual</a:t>
            </a:r>
            <a:r>
              <a:rPr lang="en-US" b="0" i="0" dirty="0">
                <a:effectLst/>
                <a:latin typeface="Segoe UI" panose="020B0502040204020203" pitchFamily="34" charset="0"/>
              </a:rPr>
              <a:t>: You can pin a visual from a different report (and different dataset) to an existing dashboard. When pinning a report element to a dashboard, you create a direct connection between the dashboard and the report that the snapshot came from.</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53640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VSS (Regular)"/>
              </a:rPr>
              <a:t>When building dashboards, you should consider ensuring that the same theme is applied to your dashboards to create a cohesive picture. You could also apply a specific theme to reports and dashboards so that all report elements or tiles are uniform. This consideration is particularly important when you are building multiple dashboards. Power BI has the functionality to apply a theme directly to all visuals of a report.</a:t>
            </a:r>
          </a:p>
          <a:p>
            <a:pPr algn="l"/>
            <a:br>
              <a:rPr lang="en-US" dirty="0"/>
            </a:br>
            <a:r>
              <a:rPr lang="en-US" b="1" i="0" dirty="0">
                <a:effectLst/>
                <a:latin typeface="Segoe UI VSS (Regular)"/>
              </a:rPr>
              <a:t>Themes in Power BI</a:t>
            </a:r>
          </a:p>
          <a:p>
            <a:pPr algn="l"/>
            <a:r>
              <a:rPr lang="en-US" b="0" i="0" dirty="0">
                <a:effectLst/>
                <a:latin typeface="Segoe UI VSS (Regular)"/>
              </a:rPr>
              <a:t>A variety of themes are available for use in Power BI service. Go to a dashboard, select the ellipsis (</a:t>
            </a:r>
            <a:r>
              <a:rPr lang="en-US" b="1" i="0" dirty="0">
                <a:effectLst/>
                <a:latin typeface="Segoe UI VSS (Regular)"/>
              </a:rPr>
              <a:t>...</a:t>
            </a:r>
            <a:r>
              <a:rPr lang="en-US" b="0" i="0" dirty="0">
                <a:effectLst/>
                <a:latin typeface="Segoe UI VSS (Regular)"/>
              </a:rPr>
              <a:t>), and then select </a:t>
            </a:r>
            <a:r>
              <a:rPr lang="en-US" b="1" i="0" dirty="0">
                <a:effectLst/>
                <a:latin typeface="Segoe UI VSS (Regular)"/>
              </a:rPr>
              <a:t>Dashboard theme</a:t>
            </a:r>
            <a:r>
              <a:rPr lang="en-US" b="0" i="0" dirty="0">
                <a:effectLst/>
                <a:latin typeface="Segoe UI VSS (Regular)"/>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reports are built in Power BI Desktop and then deployed to Power BI service, where they can be viewed and shared. However, if you are building dashboards for the Sales team at your organization and you receive a requirement that the dashboards should also be viewable on mobile devices, Power BI will help you to set dashboards to mobile view.</a:t>
            </a:r>
          </a:p>
          <a:p>
            <a:endParaRPr lang="en-US" b="0" i="0" dirty="0">
              <a:effectLst/>
              <a:latin typeface="Segoe UI" panose="020B0502040204020203" pitchFamily="34" charset="0"/>
            </a:endParaRPr>
          </a:p>
          <a:p>
            <a:pPr algn="l"/>
            <a:r>
              <a:rPr lang="en-US" b="0" i="0" dirty="0">
                <a:effectLst/>
                <a:latin typeface="Segoe UI VSS (Regular)"/>
              </a:rPr>
              <a:t>In the mobile view in Power BI Desktop, you are able to accomplish several tasks. This view emulates the view of a user who is looking at visuals on their phone, so you can add visuals to this view, resize them, and change the formatting on them, as shown in the ensuing screenshot. In the June 2020 release of Power BI Desktop, a new grid has been added to this view so that you can position your visuals with more ease and overlay visuals on top of each other. This feature can be useful if you want to insert a visual on top of an image.</a:t>
            </a:r>
          </a:p>
          <a:p>
            <a:endParaRPr lang="en-US" b="0" i="0" dirty="0">
              <a:effectLst/>
              <a:latin typeface="Segoe UI" panose="020B0502040204020203" pitchFamily="34" charset="0"/>
            </a:endParaRPr>
          </a:p>
          <a:p>
            <a:r>
              <a:rPr lang="en-US" b="0" i="0" dirty="0">
                <a:solidFill>
                  <a:srgbClr val="171717"/>
                </a:solidFill>
                <a:effectLst/>
                <a:latin typeface="Segoe UI" panose="020B0502040204020203" pitchFamily="34" charset="0"/>
              </a:rPr>
              <a:t>When you view dashboards in portrait mode on a phone, you notice the dashboard tiles are laid out one after another, all the same size. In the Power BI service, you can create a customized view of a dashboard, specifically for portrait mode on phones. Even if you create a phone view, when you turn the phone sideways, you see the dashboard as it's laid out in the service.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LIVE means: As you edit the phone view, anyone viewing the dashboard on a phone can see the changes you make in real time. For example, if you unpin all tiles on the dashboard phone view, the dashboard on the phone will suddenly have no tiles.</a:t>
            </a:r>
          </a:p>
          <a:p>
            <a:endParaRPr lang="en-US" dirty="0"/>
          </a:p>
          <a:p>
            <a:r>
              <a:rPr lang="en-US" b="0" i="0" dirty="0">
                <a:effectLst/>
                <a:latin typeface="Segoe UI" panose="020B0502040204020203" pitchFamily="34" charset="0"/>
              </a:rPr>
              <a:t>You can also optimize your dashboards for mobile view in Power BI service.</a:t>
            </a:r>
          </a:p>
          <a:p>
            <a:endParaRPr lang="en-US" dirty="0"/>
          </a:p>
          <a:p>
            <a:r>
              <a:rPr lang="en-US" dirty="0"/>
              <a:t>Benefits:</a:t>
            </a:r>
          </a:p>
          <a:p>
            <a:pPr marL="171450" indent="-171450">
              <a:buFont typeface="Arial" panose="020B0604020202020204" pitchFamily="34" charset="0"/>
              <a:buChar char="•"/>
            </a:pPr>
            <a:r>
              <a:rPr lang="en-US" b="0" i="0" dirty="0">
                <a:effectLst/>
                <a:latin typeface="Segoe UI" panose="020B0502040204020203" pitchFamily="34" charset="0"/>
              </a:rPr>
              <a:t>Resize and reposition the tiles and visuals in whichever order you want.</a:t>
            </a:r>
          </a:p>
          <a:p>
            <a:pPr marL="171450" indent="-171450">
              <a:buFont typeface="Arial" panose="020B0604020202020204" pitchFamily="34" charset="0"/>
              <a:buChar char="•"/>
            </a:pPr>
            <a:r>
              <a:rPr lang="en-US" b="0" i="0" dirty="0">
                <a:effectLst/>
                <a:latin typeface="Segoe UI" panose="020B0502040204020203" pitchFamily="34" charset="0"/>
              </a:rPr>
              <a:t>This phone view is customizable for each person who uses the dashboard; selecting </a:t>
            </a:r>
            <a:r>
              <a:rPr lang="en-US" b="1" i="0" dirty="0">
                <a:effectLst/>
                <a:latin typeface="Segoe UI" panose="020B0502040204020203" pitchFamily="34" charset="0"/>
              </a:rPr>
              <a:t>Phone view</a:t>
            </a:r>
            <a:r>
              <a:rPr lang="en-US" b="0" i="0" dirty="0">
                <a:effectLst/>
                <a:latin typeface="Segoe UI" panose="020B0502040204020203" pitchFamily="34" charset="0"/>
              </a:rPr>
              <a:t> will allow you to create a new view that you can see on your phone when signing in to Power BI service.</a:t>
            </a:r>
          </a:p>
          <a:p>
            <a:pPr marL="171450" indent="-171450">
              <a:buFont typeface="Arial" panose="020B0604020202020204" pitchFamily="34" charset="0"/>
              <a:buChar char="•"/>
            </a:pPr>
            <a:r>
              <a:rPr lang="en-US" b="0" i="0" dirty="0">
                <a:effectLst/>
                <a:latin typeface="Segoe UI" panose="020B0502040204020203" pitchFamily="34" charset="0"/>
              </a:rPr>
              <a:t>A new grid has been added to this view so that you can position your visuals with more ease and overlay visuals on top of each other. This feature can be useful if you want to insert a visual on top of an image.</a:t>
            </a:r>
          </a:p>
          <a:p>
            <a:pPr marL="171450" indent="-171450">
              <a:buFont typeface="Arial" panose="020B0604020202020204" pitchFamily="34" charset="0"/>
              <a:buChar char="•"/>
            </a:pPr>
            <a:r>
              <a:rPr lang="en-US" b="0" i="0" dirty="0">
                <a:effectLst/>
                <a:latin typeface="Segoe UI" panose="020B0502040204020203" pitchFamily="34" charset="0"/>
              </a:rPr>
              <a:t>You can add visuals to this view, resize them, and change the formatting on them,</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In this data-centric world, it has become increasingly important to have the ability to view how data changes in real time. This ability is particularly important in the context of dashboards; these are the canvases on which you can tell the story of the data, so the ability to show real-time, streaming data on these dashboards can be important to your business. With Power BI's real-time streaming capabilities, you can stream data and update dashboards as soon as the data is logged.</a:t>
            </a:r>
          </a:p>
          <a:p>
            <a:endParaRPr lang="en-US" b="0" i="0" dirty="0">
              <a:effectLst/>
              <a:latin typeface="Segoe UI" panose="020B0502040204020203" pitchFamily="34" charset="0"/>
            </a:endParaRPr>
          </a:p>
          <a:p>
            <a:r>
              <a:rPr lang="en-US" b="0" i="0" dirty="0">
                <a:effectLst/>
                <a:latin typeface="Segoe UI" panose="020B0502040204020203" pitchFamily="34" charset="0"/>
              </a:rPr>
              <a:t>Streaming data can come from a variety of sources, including from social media, factory sensors, service-usage metrics, and other sources that contain a constant stream of data points. A common scenario are sensors that send a stream of telemetry data to IoT hub. From the IoT hub, you can use a stream insight job to aggregate the data, then you can retrieve the data into Power BI as a streaming dataset, where you can consume the information and build the pertinent visuals.</a:t>
            </a:r>
          </a:p>
          <a:p>
            <a:endParaRPr lang="en-US" b="0" i="0" dirty="0">
              <a:effectLst/>
              <a:latin typeface="Segoe UI" panose="020B0502040204020203" pitchFamily="34" charset="0"/>
            </a:endParaRPr>
          </a:p>
          <a:p>
            <a:r>
              <a:rPr lang="en-US" b="0" i="0" dirty="0">
                <a:effectLst/>
                <a:latin typeface="Segoe UI" panose="020B0502040204020203" pitchFamily="34" charset="0"/>
              </a:rPr>
              <a:t>Data that comes from a streaming dataset is not stored in a Power BI data model; instead, it is stored in a temporary cache. Consequently, you cannot model the data with this type of dataset. The only way to visualize the data from a streaming data source is to create a tile directly on a dashboard and use a custom streaming data source.</a:t>
            </a:r>
          </a:p>
          <a:p>
            <a:endParaRPr lang="en-US" b="0" i="0" dirty="0">
              <a:effectLst/>
              <a:latin typeface="Segoe UI" panose="020B0502040204020203" pitchFamily="34" charset="0"/>
            </a:endParaRPr>
          </a:p>
          <a:p>
            <a:r>
              <a:rPr lang="en-US" b="0" i="0" dirty="0">
                <a:effectLst/>
                <a:latin typeface="Segoe UI" panose="020B0502040204020203" pitchFamily="34" charset="0"/>
              </a:rPr>
              <a:t>After you have selected the new dataset, select </a:t>
            </a:r>
            <a:r>
              <a:rPr lang="en-US" b="1" i="0" dirty="0">
                <a:effectLst/>
                <a:latin typeface="Segoe UI" panose="020B0502040204020203" pitchFamily="34" charset="0"/>
              </a:rPr>
              <a:t>Next</a:t>
            </a:r>
            <a:r>
              <a:rPr lang="en-US" b="0" i="0" dirty="0">
                <a:effectLst/>
                <a:latin typeface="Segoe UI" panose="020B0502040204020203" pitchFamily="34" charset="0"/>
              </a:rPr>
              <a:t>, enter the details for your streaming dataset, and then add a new streaming dataset tile. Streaming dataset tiles can be in the form of line charts, stacked bar charts, cards, and gauges and are formatted similarly to any other kind of tile.</a:t>
            </a:r>
          </a:p>
          <a:p>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Configuring data alerts is a simple process to complete on a dashboard in Power BI. Data alerts can be used to notify you or a user that a specific data point is above, below, or at a specific threshold that you can set. These alerts are features that are only available on Power BI service and they are available on such report elements as KPI visuals, gauges, and cards.</a:t>
            </a:r>
          </a:p>
          <a:p>
            <a:endParaRPr lang="en-US" b="0" i="0" dirty="0">
              <a:solidFill>
                <a:srgbClr val="D4D4D4"/>
              </a:solidFill>
              <a:effectLst/>
              <a:latin typeface="Segoe UI" panose="020B0502040204020203" pitchFamily="34" charset="0"/>
            </a:endParaRPr>
          </a:p>
          <a:p>
            <a:r>
              <a:rPr lang="en-US" b="0" i="0" dirty="0">
                <a:solidFill>
                  <a:srgbClr val="171717"/>
                </a:solidFill>
                <a:effectLst/>
                <a:latin typeface="Segoe UI" panose="020B0502040204020203" pitchFamily="34" charset="0"/>
              </a:rPr>
              <a:t>You can set alerts on tiles in your My Workspace. You can also set alerts if someone shares a dashboard that's in a Premium capacity. If you have a Power BI Pro license, you can set alerts on tiles in any other workspace, too. Alerts can only be set on tiles pinned from report visuals, and only on gauges, KPIs, and cards.</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Data alerts are fully synchronized across platforms; set and view data alerts in the mobile app and in the Power BI service. They aren't available for Power BI Desktop. You can even automate and integrate alerts with Power Automate.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To create:</a:t>
            </a:r>
          </a:p>
          <a:p>
            <a:pPr marL="171450" indent="-171450">
              <a:buFont typeface="Arial" panose="020B0604020202020204" pitchFamily="34" charset="0"/>
              <a:buChar char="•"/>
            </a:pPr>
            <a:r>
              <a:rPr lang="en-US" b="0" i="0" dirty="0">
                <a:effectLst/>
                <a:latin typeface="Segoe UI" panose="020B0502040204020203" pitchFamily="34" charset="0"/>
              </a:rPr>
              <a:t>Select the ellipsis (</a:t>
            </a:r>
            <a:r>
              <a:rPr lang="en-US" b="1" i="0" dirty="0">
                <a:effectLst/>
                <a:latin typeface="Segoe UI" panose="020B0502040204020203" pitchFamily="34" charset="0"/>
              </a:rPr>
              <a:t>...</a:t>
            </a:r>
            <a:r>
              <a:rPr lang="en-US" b="0" i="0" dirty="0">
                <a:effectLst/>
                <a:latin typeface="Segoe UI" panose="020B0502040204020203" pitchFamily="34" charset="0"/>
              </a:rPr>
              <a:t>) in the corner of the tile on the dashboard and then select </a:t>
            </a:r>
            <a:r>
              <a:rPr lang="en-US" b="1" i="0" dirty="0">
                <a:effectLst/>
                <a:latin typeface="Segoe UI" panose="020B0502040204020203" pitchFamily="34" charset="0"/>
              </a:rPr>
              <a:t>Manage Alerts</a:t>
            </a:r>
            <a:r>
              <a:rPr lang="en-US" b="0" i="0" dirty="0">
                <a:effectLst/>
                <a:latin typeface="Segoe UI" panose="020B0502040204020203" pitchFamily="34" charset="0"/>
              </a:rPr>
              <a:t>.</a:t>
            </a:r>
          </a:p>
          <a:p>
            <a:pPr marL="171450" indent="-171450">
              <a:buFont typeface="Arial" panose="020B0604020202020204" pitchFamily="34" charset="0"/>
              <a:buChar char="•"/>
            </a:pPr>
            <a:r>
              <a:rPr lang="en-US" b="0" i="0" dirty="0">
                <a:effectLst/>
                <a:latin typeface="Segoe UI" panose="020B0502040204020203" pitchFamily="34" charset="0"/>
              </a:rPr>
              <a:t>In the resulting window, select </a:t>
            </a:r>
            <a:r>
              <a:rPr lang="en-US" b="1" i="0" dirty="0">
                <a:effectLst/>
                <a:latin typeface="Segoe UI" panose="020B0502040204020203" pitchFamily="34" charset="0"/>
              </a:rPr>
              <a:t>+ Add Alert Rule</a:t>
            </a:r>
          </a:p>
          <a:p>
            <a:pPr marL="171450" indent="-171450">
              <a:buFont typeface="Arial" panose="020B0604020202020204" pitchFamily="34" charset="0"/>
              <a:buChar char="•"/>
            </a:pPr>
            <a:r>
              <a:rPr lang="en-US" b="0" i="0" dirty="0">
                <a:effectLst/>
                <a:latin typeface="Segoe UI" panose="020B0502040204020203" pitchFamily="34" charset="0"/>
              </a:rPr>
              <a:t>You can choose the threshold that you want to create the alert for, which includes options for </a:t>
            </a:r>
            <a:r>
              <a:rPr lang="en-US" b="1" i="0" dirty="0">
                <a:effectLst/>
                <a:latin typeface="Segoe UI" panose="020B0502040204020203" pitchFamily="34" charset="0"/>
              </a:rPr>
              <a:t>Above</a:t>
            </a:r>
            <a:r>
              <a:rPr lang="en-US" b="0" i="0" dirty="0">
                <a:effectLst/>
                <a:latin typeface="Segoe UI" panose="020B0502040204020203" pitchFamily="34" charset="0"/>
              </a:rPr>
              <a:t> or </a:t>
            </a:r>
            <a:r>
              <a:rPr lang="en-US" b="1" i="0" dirty="0">
                <a:effectLst/>
                <a:latin typeface="Segoe UI" panose="020B0502040204020203" pitchFamily="34" charset="0"/>
              </a:rPr>
              <a:t>Below</a:t>
            </a:r>
            <a:r>
              <a:rPr lang="en-US" b="0" i="0" dirty="0">
                <a:effectLst/>
                <a:latin typeface="Segoe UI" panose="020B0502040204020203" pitchFamily="34" charset="0"/>
              </a:rPr>
              <a:t> a specific threshold.</a:t>
            </a:r>
          </a:p>
          <a:p>
            <a:pPr marL="171450" indent="-171450">
              <a:buFont typeface="Arial" panose="020B0604020202020204" pitchFamily="34" charset="0"/>
              <a:buChar char="•"/>
            </a:pPr>
            <a:r>
              <a:rPr lang="en-US" b="0" i="0" dirty="0">
                <a:effectLst/>
                <a:latin typeface="Segoe UI" panose="020B0502040204020203" pitchFamily="34" charset="0"/>
              </a:rPr>
              <a:t>Ensure that the </a:t>
            </a:r>
            <a:r>
              <a:rPr lang="en-US" b="1" i="0" dirty="0">
                <a:effectLst/>
                <a:latin typeface="Segoe UI" panose="020B0502040204020203" pitchFamily="34" charset="0"/>
              </a:rPr>
              <a:t>Active</a:t>
            </a:r>
            <a:r>
              <a:rPr lang="en-US" b="0" i="0" dirty="0">
                <a:effectLst/>
                <a:latin typeface="Segoe UI" panose="020B0502040204020203" pitchFamily="34" charset="0"/>
              </a:rPr>
              <a:t> toggle switch is turned </a:t>
            </a:r>
            <a:r>
              <a:rPr lang="en-US" b="1" i="0" dirty="0">
                <a:effectLst/>
                <a:latin typeface="Segoe UI" panose="020B0502040204020203" pitchFamily="34" charset="0"/>
              </a:rPr>
              <a:t>On</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37884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964075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qc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qc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8: Create Dashboards</a:t>
            </a:r>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Pin a Live Report Page to a Dashboard</a:t>
            </a:r>
          </a:p>
        </p:txBody>
      </p:sp>
      <p:pic>
        <p:nvPicPr>
          <p:cNvPr id="6" name="Picture 5" descr="A screenshot of a report in Power BI, with the ellipse selected on the report which displays a context menu, and the Pin a Live Page menu option selected.">
            <a:extLst>
              <a:ext uri="{FF2B5EF4-FFF2-40B4-BE49-F238E27FC236}">
                <a16:creationId xmlns:a16="http://schemas.microsoft.com/office/drawing/2014/main" id="{51D1CEFF-8A04-4BA8-B22F-28A5CA1A2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95" y="1471509"/>
            <a:ext cx="4077222" cy="3025335"/>
          </a:xfrm>
          <a:prstGeom prst="rect">
            <a:avLst/>
          </a:prstGeom>
        </p:spPr>
      </p:pic>
      <p:sp>
        <p:nvSpPr>
          <p:cNvPr id="4" name="Text Placeholder 3">
            <a:extLst>
              <a:ext uri="{FF2B5EF4-FFF2-40B4-BE49-F238E27FC236}">
                <a16:creationId xmlns:a16="http://schemas.microsoft.com/office/drawing/2014/main" id="{C18183BD-0D7F-4E22-8BEA-F049251A4A24}"/>
              </a:ext>
            </a:extLst>
          </p:cNvPr>
          <p:cNvSpPr>
            <a:spLocks noGrp="1"/>
          </p:cNvSpPr>
          <p:nvPr>
            <p:ph type="body" sz="quarter" idx="10"/>
          </p:nvPr>
        </p:nvSpPr>
        <p:spPr>
          <a:xfrm>
            <a:off x="295136" y="4795176"/>
            <a:ext cx="2871546" cy="1216208"/>
          </a:xfrm>
        </p:spPr>
        <p:txBody>
          <a:bodyPr/>
          <a:lstStyle/>
          <a:p>
            <a:pPr marL="0" indent="0">
              <a:buNone/>
            </a:pPr>
            <a:r>
              <a:rPr lang="en-US" sz="2400" dirty="0"/>
              <a:t>Ensure the visuals on your dashboard reflect changes live.</a:t>
            </a:r>
          </a:p>
        </p:txBody>
      </p:sp>
      <p:sp>
        <p:nvSpPr>
          <p:cNvPr id="9" name="Arrow: Curved Right 8" descr="Image of an arrow pointing to a live report page tile on a dashboard in the Power BI service.">
            <a:extLst>
              <a:ext uri="{FF2B5EF4-FFF2-40B4-BE49-F238E27FC236}">
                <a16:creationId xmlns:a16="http://schemas.microsoft.com/office/drawing/2014/main" id="{F215C9A6-A93F-4B6F-A730-D96E731449AC}"/>
              </a:ext>
            </a:extLst>
          </p:cNvPr>
          <p:cNvSpPr/>
          <p:nvPr/>
        </p:nvSpPr>
        <p:spPr bwMode="auto">
          <a:xfrm rot="19154947">
            <a:off x="3455186" y="4402511"/>
            <a:ext cx="613775" cy="2001539"/>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screenshot of a dashboard in Power BI, the result of the report in Power BI Desktop being published to the dashboard.">
            <a:extLst>
              <a:ext uri="{FF2B5EF4-FFF2-40B4-BE49-F238E27FC236}">
                <a16:creationId xmlns:a16="http://schemas.microsoft.com/office/drawing/2014/main" id="{9341AB40-513C-453D-BE47-F2FDD44DFE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9600" y="1960860"/>
            <a:ext cx="7525508" cy="4553858"/>
          </a:xfrm>
          <a:prstGeom prst="rect">
            <a:avLst/>
          </a:prstGeom>
        </p:spPr>
      </p:pic>
    </p:spTree>
    <p:extLst>
      <p:ext uri="{BB962C8B-B14F-4D97-AF65-F5344CB8AC3E}">
        <p14:creationId xmlns:p14="http://schemas.microsoft.com/office/powerpoint/2010/main" val="22215551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3:</a:t>
            </a:r>
            <a:br>
              <a:rPr lang="en-US" dirty="0"/>
            </a:br>
            <a:r>
              <a:rPr lang="en-US" dirty="0"/>
              <a:t>Enhance a dashboard</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Explore Data by Asking Questions</a:t>
            </a:r>
          </a:p>
        </p:txBody>
      </p:sp>
      <p:pic>
        <p:nvPicPr>
          <p:cNvPr id="6" name="Picture 5" descr="A screenshot of a dashboard with the Q&amp;A feature enabled, with a question typed into the question box and the visual displaying the appropriate results of the question.">
            <a:extLst>
              <a:ext uri="{FF2B5EF4-FFF2-40B4-BE49-F238E27FC236}">
                <a16:creationId xmlns:a16="http://schemas.microsoft.com/office/drawing/2014/main" id="{16EDFEAA-10BD-4155-84B2-FF8DC23EF9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138" y="1159294"/>
            <a:ext cx="7901046" cy="4988673"/>
          </a:xfrm>
          <a:prstGeom prst="rect">
            <a:avLst/>
          </a:prstGeom>
        </p:spPr>
      </p:pic>
      <p:sp>
        <p:nvSpPr>
          <p:cNvPr id="4" name="Text Placeholder 3">
            <a:extLst>
              <a:ext uri="{FF2B5EF4-FFF2-40B4-BE49-F238E27FC236}">
                <a16:creationId xmlns:a16="http://schemas.microsoft.com/office/drawing/2014/main" id="{57B5438D-ABA0-4352-9360-5AFDC2F9FA68}"/>
              </a:ext>
            </a:extLst>
          </p:cNvPr>
          <p:cNvSpPr>
            <a:spLocks noGrp="1"/>
          </p:cNvSpPr>
          <p:nvPr>
            <p:ph type="body" sz="quarter" idx="10"/>
          </p:nvPr>
        </p:nvSpPr>
        <p:spPr>
          <a:xfrm>
            <a:off x="8530224" y="1960860"/>
            <a:ext cx="3131507" cy="1538883"/>
          </a:xfrm>
        </p:spPr>
        <p:txBody>
          <a:bodyPr/>
          <a:lstStyle/>
          <a:p>
            <a:pPr marL="0" indent="0">
              <a:buNone/>
            </a:pPr>
            <a:r>
              <a:rPr lang="en-US" sz="2400" dirty="0"/>
              <a:t>Sometimes the fastest way to get an answer from your data is to ask a question using natural language.</a:t>
            </a:r>
          </a:p>
        </p:txBody>
      </p:sp>
    </p:spTree>
    <p:extLst>
      <p:ext uri="{BB962C8B-B14F-4D97-AF65-F5344CB8AC3E}">
        <p14:creationId xmlns:p14="http://schemas.microsoft.com/office/powerpoint/2010/main" val="23900536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Data Classification</a:t>
            </a:r>
          </a:p>
        </p:txBody>
      </p:sp>
      <p:pic>
        <p:nvPicPr>
          <p:cNvPr id="6" name="Picture 5" descr="A screenshot of the Dashboards tab in Settings dialog of a dashboard, with the Data classification section highlighted, specifying how you want your data to be classified.">
            <a:extLst>
              <a:ext uri="{FF2B5EF4-FFF2-40B4-BE49-F238E27FC236}">
                <a16:creationId xmlns:a16="http://schemas.microsoft.com/office/drawing/2014/main" id="{65DC8E99-CDF1-4F26-9883-35591D155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340292"/>
            <a:ext cx="8340659" cy="4814980"/>
          </a:xfrm>
          <a:prstGeom prst="rect">
            <a:avLst/>
          </a:prstGeom>
        </p:spPr>
      </p:pic>
      <p:sp>
        <p:nvSpPr>
          <p:cNvPr id="3" name="Text Placeholder 2">
            <a:extLst>
              <a:ext uri="{FF2B5EF4-FFF2-40B4-BE49-F238E27FC236}">
                <a16:creationId xmlns:a16="http://schemas.microsoft.com/office/drawing/2014/main" id="{0FF72665-9D06-4256-883D-3D651F5053FC}"/>
              </a:ext>
            </a:extLst>
          </p:cNvPr>
          <p:cNvSpPr>
            <a:spLocks noGrp="1"/>
          </p:cNvSpPr>
          <p:nvPr>
            <p:ph type="body" sz="quarter" idx="10"/>
          </p:nvPr>
        </p:nvSpPr>
        <p:spPr>
          <a:xfrm>
            <a:off x="9156526" y="1960860"/>
            <a:ext cx="2943616" cy="923330"/>
          </a:xfrm>
        </p:spPr>
        <p:txBody>
          <a:bodyPr/>
          <a:lstStyle/>
          <a:p>
            <a:pPr marL="0" indent="0">
              <a:buNone/>
            </a:pPr>
            <a:r>
              <a:rPr lang="en-US" sz="2400" dirty="0"/>
              <a:t>Tag dashboards that alert users to the sensitivity of the data.</a:t>
            </a:r>
          </a:p>
        </p:txBody>
      </p:sp>
    </p:spTree>
    <p:extLst>
      <p:ext uri="{BB962C8B-B14F-4D97-AF65-F5344CB8AC3E}">
        <p14:creationId xmlns:p14="http://schemas.microsoft.com/office/powerpoint/2010/main" val="32537435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AC16A3-66CB-4199-9B51-76C4E49BB73B}"/>
              </a:ext>
            </a:extLst>
          </p:cNvPr>
          <p:cNvSpPr>
            <a:spLocks noGrp="1"/>
          </p:cNvSpPr>
          <p:nvPr>
            <p:ph type="title"/>
          </p:nvPr>
        </p:nvSpPr>
        <p:spPr/>
        <p:txBody>
          <a:bodyPr/>
          <a:lstStyle/>
          <a:p>
            <a:r>
              <a:rPr lang="en-US" dirty="0"/>
              <a:t>Lab: Creating a Power BI Dashboard</a:t>
            </a:r>
          </a:p>
        </p:txBody>
      </p:sp>
      <p:sp>
        <p:nvSpPr>
          <p:cNvPr id="5" name="Text Placeholder 4">
            <a:extLst>
              <a:ext uri="{FF2B5EF4-FFF2-40B4-BE49-F238E27FC236}">
                <a16:creationId xmlns:a16="http://schemas.microsoft.com/office/drawing/2014/main" id="{02D1BABD-135B-49ED-8A4A-B425DA682A64}"/>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3606880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Dashboards</a:t>
            </a:r>
          </a:p>
          <a:p>
            <a:pPr>
              <a:lnSpc>
                <a:spcPct val="100000"/>
              </a:lnSpc>
              <a:buFont typeface="Wingdings" panose="05000000000000000000" pitchFamily="2" charset="2"/>
              <a:buChar char="§"/>
            </a:pPr>
            <a:r>
              <a:rPr lang="en-US" dirty="0"/>
              <a:t>Real-time Dashboards</a:t>
            </a:r>
          </a:p>
          <a:p>
            <a:pPr>
              <a:lnSpc>
                <a:spcPct val="100000"/>
              </a:lnSpc>
              <a:buFont typeface="Wingdings" panose="05000000000000000000" pitchFamily="2" charset="2"/>
              <a:buChar char="§"/>
            </a:pPr>
            <a:r>
              <a:rPr lang="en-US" dirty="0"/>
              <a:t>Enhancing Dashboards</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Dashboards</a:t>
            </a:r>
          </a:p>
          <a:p>
            <a:pPr>
              <a:lnSpc>
                <a:spcPct val="100000"/>
              </a:lnSpc>
              <a:buFont typeface="Wingdings" panose="05000000000000000000" pitchFamily="2" charset="2"/>
              <a:buChar char="§"/>
            </a:pPr>
            <a:r>
              <a:rPr lang="en-US" dirty="0"/>
              <a:t>Real-time Dashboards</a:t>
            </a:r>
          </a:p>
          <a:p>
            <a:pPr>
              <a:lnSpc>
                <a:spcPct val="100000"/>
              </a:lnSpc>
              <a:buFont typeface="Wingdings" panose="05000000000000000000" pitchFamily="2" charset="2"/>
              <a:buChar char="§"/>
            </a:pPr>
            <a:r>
              <a:rPr lang="en-US" dirty="0"/>
              <a:t>Enhancing Dashboards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Create a Dashboard</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Dashboards</a:t>
            </a:r>
          </a:p>
        </p:txBody>
      </p:sp>
      <p:pic>
        <p:nvPicPr>
          <p:cNvPr id="2" name="Picture 1" descr="A screenshot of a dashboard in Power BI with several different visualizations and tiles.">
            <a:extLst>
              <a:ext uri="{FF2B5EF4-FFF2-40B4-BE49-F238E27FC236}">
                <a16:creationId xmlns:a16="http://schemas.microsoft.com/office/drawing/2014/main" id="{5F657E12-E67A-4DF9-B477-CC7E63795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264303"/>
            <a:ext cx="7394365" cy="5097444"/>
          </a:xfrm>
          <a:prstGeom prst="rect">
            <a:avLst/>
          </a:prstGeom>
        </p:spPr>
      </p:pic>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8181099" y="2018148"/>
            <a:ext cx="4100195" cy="4062651"/>
          </a:xfrm>
        </p:spPr>
        <p:txBody>
          <a:bodyPr/>
          <a:lstStyle/>
          <a:p>
            <a:pPr marL="0" indent="0">
              <a:lnSpc>
                <a:spcPct val="100000"/>
              </a:lnSpc>
              <a:buNone/>
            </a:pPr>
            <a:r>
              <a:rPr lang="en-US" sz="2400" b="1" dirty="0">
                <a:latin typeface="Segoe UI" panose="020B0502040204020203" pitchFamily="34" charset="0"/>
                <a:cs typeface="Segoe UI" panose="020B0502040204020203" pitchFamily="34" charset="0"/>
              </a:rPr>
              <a:t>A dashboard:</a:t>
            </a:r>
          </a:p>
          <a:p>
            <a:pPr>
              <a:lnSpc>
                <a:spcPct val="100000"/>
              </a:lnSpc>
            </a:pPr>
            <a:r>
              <a:rPr lang="en-US" sz="2400" dirty="0">
                <a:latin typeface="Segoe UI" panose="020B0502040204020203" pitchFamily="34" charset="0"/>
                <a:cs typeface="Segoe UI" panose="020B0502040204020203" pitchFamily="34" charset="0"/>
              </a:rPr>
              <a:t>Is a single-page canvas that tells a story through visualizations.</a:t>
            </a:r>
          </a:p>
          <a:p>
            <a:pPr>
              <a:lnSpc>
                <a:spcPct val="100000"/>
              </a:lnSpc>
            </a:pPr>
            <a:r>
              <a:rPr lang="en-US" sz="2400" dirty="0">
                <a:latin typeface="Segoe UI" panose="020B0502040204020203" pitchFamily="34" charset="0"/>
                <a:cs typeface="Segoe UI" panose="020B0502040204020203" pitchFamily="34" charset="0"/>
              </a:rPr>
              <a:t>Can draw from multiple reports.</a:t>
            </a:r>
          </a:p>
          <a:p>
            <a:pPr>
              <a:lnSpc>
                <a:spcPct val="100000"/>
              </a:lnSpc>
            </a:pPr>
            <a:r>
              <a:rPr lang="en-US" sz="2400" dirty="0">
                <a:latin typeface="Segoe UI" panose="020B0502040204020203" pitchFamily="34" charset="0"/>
                <a:cs typeface="Segoe UI" panose="020B0502040204020203" pitchFamily="34" charset="0"/>
              </a:rPr>
              <a:t>Contains no Filter, Visualization, or Fields pane.</a:t>
            </a:r>
          </a:p>
          <a:p>
            <a:pPr>
              <a:lnSpc>
                <a:spcPct val="100000"/>
              </a:lnSpc>
            </a:pPr>
            <a:r>
              <a:rPr lang="en-US" sz="2400" dirty="0">
                <a:latin typeface="Segoe UI" panose="020B0502040204020203" pitchFamily="34" charset="0"/>
                <a:cs typeface="Segoe UI" panose="020B0502040204020203" pitchFamily="34" charset="0"/>
              </a:rPr>
              <a:t>Does not display the underlying dataset.</a:t>
            </a:r>
          </a:p>
        </p:txBody>
      </p:sp>
    </p:spTree>
    <p:extLst>
      <p:ext uri="{BB962C8B-B14F-4D97-AF65-F5344CB8AC3E}">
        <p14:creationId xmlns:p14="http://schemas.microsoft.com/office/powerpoint/2010/main" val="42547048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 a Dashboard Theme</a:t>
            </a:r>
          </a:p>
        </p:txBody>
      </p:sp>
      <p:pic>
        <p:nvPicPr>
          <p:cNvPr id="5" name="Picture 4" descr="A screenshot of dashboard in Power BI with the ellipse selected, displaying a dropdown menu, and the Dashboard Theme menu item highlighted.">
            <a:extLst>
              <a:ext uri="{FF2B5EF4-FFF2-40B4-BE49-F238E27FC236}">
                <a16:creationId xmlns:a16="http://schemas.microsoft.com/office/drawing/2014/main" id="{6BED6633-2C9D-4326-B185-560D6EFC4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73" y="1788997"/>
            <a:ext cx="8850054" cy="3729268"/>
          </a:xfrm>
          <a:prstGeom prst="rect">
            <a:avLst/>
          </a:prstGeom>
        </p:spPr>
      </p:pic>
      <p:sp>
        <p:nvSpPr>
          <p:cNvPr id="3" name="Text Placeholder 2">
            <a:extLst>
              <a:ext uri="{FF2B5EF4-FFF2-40B4-BE49-F238E27FC236}">
                <a16:creationId xmlns:a16="http://schemas.microsoft.com/office/drawing/2014/main" id="{BCF463BF-3566-49D0-AECA-84AF62A36F25}"/>
              </a:ext>
            </a:extLst>
          </p:cNvPr>
          <p:cNvSpPr>
            <a:spLocks noGrp="1"/>
          </p:cNvSpPr>
          <p:nvPr>
            <p:ph type="body" sz="quarter" idx="10"/>
          </p:nvPr>
        </p:nvSpPr>
        <p:spPr>
          <a:xfrm>
            <a:off x="9275939" y="1960860"/>
            <a:ext cx="3035275" cy="1231106"/>
          </a:xfrm>
        </p:spPr>
        <p:txBody>
          <a:bodyPr/>
          <a:lstStyle/>
          <a:p>
            <a:pPr marL="0" indent="0">
              <a:buNone/>
            </a:pPr>
            <a:r>
              <a:rPr lang="en-US" sz="2400" dirty="0"/>
              <a:t>Create a cohesive picture across dashboards using themes.</a:t>
            </a:r>
          </a:p>
        </p:txBody>
      </p:sp>
    </p:spTree>
    <p:extLst>
      <p:ext uri="{BB962C8B-B14F-4D97-AF65-F5344CB8AC3E}">
        <p14:creationId xmlns:p14="http://schemas.microsoft.com/office/powerpoint/2010/main" val="22692870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Set Mobile View</a:t>
            </a:r>
          </a:p>
        </p:txBody>
      </p:sp>
      <p:pic>
        <p:nvPicPr>
          <p:cNvPr id="5" name="Picture 4" descr="A screenshot of dashboard in Power BI with the ellipse selected, displaying a dropdown menu, and the Mobile View menu item highlighted.">
            <a:extLst>
              <a:ext uri="{FF2B5EF4-FFF2-40B4-BE49-F238E27FC236}">
                <a16:creationId xmlns:a16="http://schemas.microsoft.com/office/drawing/2014/main" id="{0A9B7378-ADF2-40B4-A120-8FD3A2A27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36" y="1184660"/>
            <a:ext cx="6449228" cy="2349307"/>
          </a:xfrm>
          <a:prstGeom prst="rect">
            <a:avLst/>
          </a:prstGeom>
        </p:spPr>
      </p:pic>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465138" y="3674685"/>
            <a:ext cx="4275205" cy="615553"/>
          </a:xfrm>
        </p:spPr>
        <p:txBody>
          <a:bodyPr/>
          <a:lstStyle/>
          <a:p>
            <a:pPr marL="0" indent="0">
              <a:buNone/>
            </a:pPr>
            <a:r>
              <a:rPr lang="en-US" sz="2400" dirty="0"/>
              <a:t>Let your users stay connected wherever they are.</a:t>
            </a:r>
          </a:p>
        </p:txBody>
      </p:sp>
      <p:sp>
        <p:nvSpPr>
          <p:cNvPr id="17" name="Arrow: Curved Right 16" descr="Image of an arrow pointing to dashboard appearance in Mobile view.">
            <a:extLst>
              <a:ext uri="{FF2B5EF4-FFF2-40B4-BE49-F238E27FC236}">
                <a16:creationId xmlns:a16="http://schemas.microsoft.com/office/drawing/2014/main" id="{3426F43A-EB65-44F6-AFB9-BC343D9D9C9A}"/>
              </a:ext>
            </a:extLst>
          </p:cNvPr>
          <p:cNvSpPr/>
          <p:nvPr/>
        </p:nvSpPr>
        <p:spPr bwMode="auto">
          <a:xfrm rot="19154947">
            <a:off x="5319214" y="3439416"/>
            <a:ext cx="613775" cy="2001539"/>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screenshot of the mobile view in Power BI where you can choose which tiles to see on the phone view.">
            <a:extLst>
              <a:ext uri="{FF2B5EF4-FFF2-40B4-BE49-F238E27FC236}">
                <a16:creationId xmlns:a16="http://schemas.microsoft.com/office/drawing/2014/main" id="{F484F1A9-7354-4F1B-AF3A-6DCA17CA4C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5241" y="2304789"/>
            <a:ext cx="7471470" cy="4596033"/>
          </a:xfrm>
          <a:prstGeom prst="rect">
            <a:avLst/>
          </a:prstGeom>
        </p:spPr>
      </p:pic>
    </p:spTree>
    <p:extLst>
      <p:ext uri="{BB962C8B-B14F-4D97-AF65-F5344CB8AC3E}">
        <p14:creationId xmlns:p14="http://schemas.microsoft.com/office/powerpoint/2010/main" val="30054869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Real-time Dashboards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Real-time Dashboards</a:t>
            </a:r>
          </a:p>
        </p:txBody>
      </p:sp>
      <p:sp>
        <p:nvSpPr>
          <p:cNvPr id="8" name="Text Placeholder 7">
            <a:extLst>
              <a:ext uri="{FF2B5EF4-FFF2-40B4-BE49-F238E27FC236}">
                <a16:creationId xmlns:a16="http://schemas.microsoft.com/office/drawing/2014/main" id="{0A463909-59A0-403D-95D3-57BAD9B0891E}"/>
              </a:ext>
            </a:extLst>
          </p:cNvPr>
          <p:cNvSpPr>
            <a:spLocks noGrp="1"/>
          </p:cNvSpPr>
          <p:nvPr>
            <p:ph type="body" sz="quarter" idx="10"/>
          </p:nvPr>
        </p:nvSpPr>
        <p:spPr>
          <a:xfrm>
            <a:off x="465138" y="1960860"/>
            <a:ext cx="9572625" cy="307777"/>
          </a:xfrm>
        </p:spPr>
        <p:txBody>
          <a:bodyPr/>
          <a:lstStyle/>
          <a:p>
            <a:pPr marL="0" indent="0">
              <a:buNone/>
            </a:pPr>
            <a:r>
              <a:rPr lang="en-US" sz="2400" dirty="0"/>
              <a:t>Stream data and update dashboards as soon as the data is logged.</a:t>
            </a:r>
          </a:p>
        </p:txBody>
      </p:sp>
      <p:pic>
        <p:nvPicPr>
          <p:cNvPr id="10" name="Picture 9" descr="An image showing the data flow process for ingesting data into a real-time dashboard in Power BI. Data from IoT Hub is ingested into Azure Stream Analytics, then pushed into Power BI.">
            <a:extLst>
              <a:ext uri="{FF2B5EF4-FFF2-40B4-BE49-F238E27FC236}">
                <a16:creationId xmlns:a16="http://schemas.microsoft.com/office/drawing/2014/main" id="{29C8339E-4C23-49B1-A8B6-593BA5CCD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43" y="2450345"/>
            <a:ext cx="11533187" cy="4055909"/>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Data Alerts</a:t>
            </a:r>
          </a:p>
        </p:txBody>
      </p:sp>
      <p:pic>
        <p:nvPicPr>
          <p:cNvPr id="12" name="Picture 11" descr="A screenshot of a report in Power BI desktop, with the ellipse of a visual selected and the Manage Alerts menu option selected from the context menu.">
            <a:extLst>
              <a:ext uri="{FF2B5EF4-FFF2-40B4-BE49-F238E27FC236}">
                <a16:creationId xmlns:a16="http://schemas.microsoft.com/office/drawing/2014/main" id="{A8CDD489-0B98-4BDA-8B15-D49463CBA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322924"/>
            <a:ext cx="8578654" cy="4348676"/>
          </a:xfrm>
          <a:prstGeom prst="rect">
            <a:avLst/>
          </a:prstGeom>
        </p:spPr>
      </p:pic>
      <p:sp>
        <p:nvSpPr>
          <p:cNvPr id="8" name="Text Placeholder 7">
            <a:extLst>
              <a:ext uri="{FF2B5EF4-FFF2-40B4-BE49-F238E27FC236}">
                <a16:creationId xmlns:a16="http://schemas.microsoft.com/office/drawing/2014/main" id="{ACF661B1-6502-4263-AEF5-89EE4DEAA141}"/>
              </a:ext>
            </a:extLst>
          </p:cNvPr>
          <p:cNvSpPr>
            <a:spLocks noGrp="1"/>
          </p:cNvSpPr>
          <p:nvPr>
            <p:ph type="body" sz="quarter" idx="10"/>
          </p:nvPr>
        </p:nvSpPr>
        <p:spPr>
          <a:xfrm>
            <a:off x="9144000" y="1960859"/>
            <a:ext cx="3194137" cy="1934735"/>
          </a:xfrm>
        </p:spPr>
        <p:txBody>
          <a:bodyPr/>
          <a:lstStyle/>
          <a:p>
            <a:pPr marL="0" indent="0">
              <a:buNone/>
            </a:pPr>
            <a:r>
              <a:rPr lang="en-US" sz="2400" dirty="0"/>
              <a:t>Notify users that a specific data point has reached a defined threshold.</a:t>
            </a:r>
          </a:p>
        </p:txBody>
      </p:sp>
    </p:spTree>
    <p:extLst>
      <p:ext uri="{BB962C8B-B14F-4D97-AF65-F5344CB8AC3E}">
        <p14:creationId xmlns:p14="http://schemas.microsoft.com/office/powerpoint/2010/main" val="155458472"/>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5CCCE5-A54E-4172-8896-14E185B340E1}">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2.xml><?xml version="1.0" encoding="utf-8"?>
<ds:datastoreItem xmlns:ds="http://schemas.openxmlformats.org/officeDocument/2006/customXml" ds:itemID="{42076A3C-EBB2-4320-B2C3-007D7FA7E1BE}">
  <ds:schemaRefs>
    <ds:schemaRef ds:uri="http://schemas.microsoft.com/sharepoint/v3/contenttype/forms"/>
  </ds:schemaRefs>
</ds:datastoreItem>
</file>

<file path=customXml/itemProps3.xml><?xml version="1.0" encoding="utf-8"?>
<ds:datastoreItem xmlns:ds="http://schemas.openxmlformats.org/officeDocument/2006/customXml" ds:itemID="{E027FAD9-CDB2-46DF-9FB2-101FC30CA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2652</Words>
  <Application>Microsoft Office PowerPoint</Application>
  <PresentationFormat>Custom</PresentationFormat>
  <Paragraphs>154</Paragraphs>
  <Slides>15</Slides>
  <Notes>14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15</vt:i4>
      </vt:variant>
    </vt:vector>
  </HeadingPairs>
  <TitlesOfParts>
    <vt:vector size="27" baseType="lpstr">
      <vt:lpstr>-apple-system</vt:lpstr>
      <vt:lpstr>Arial</vt:lpstr>
      <vt:lpstr>Consolas</vt:lpstr>
      <vt:lpstr>Segoe UI</vt:lpstr>
      <vt:lpstr>Segoe UI Light</vt:lpstr>
      <vt:lpstr>Segoe UI Semibold</vt:lpstr>
      <vt:lpstr>Segoe UI VSS (Regular)</vt:lpstr>
      <vt:lpstr>Wingdings</vt:lpstr>
      <vt:lpstr>Azure 1</vt:lpstr>
      <vt:lpstr>Azure 2</vt:lpstr>
      <vt:lpstr>Dynamics 365</vt:lpstr>
      <vt:lpstr>Office 365 PPT Template - 2017</vt:lpstr>
      <vt:lpstr>Module 8: Create Dashboards</vt:lpstr>
      <vt:lpstr>Learning Objectives</vt:lpstr>
      <vt:lpstr>Lesson 1:  Create a Dashboard</vt:lpstr>
      <vt:lpstr>Introduction to Dashboards</vt:lpstr>
      <vt:lpstr>Add a Dashboard Theme</vt:lpstr>
      <vt:lpstr>Set Mobile View</vt:lpstr>
      <vt:lpstr>Lesson 2: Real-time Dashboards</vt:lpstr>
      <vt:lpstr>Create a Real-time Dashboards</vt:lpstr>
      <vt:lpstr>Configure Data Alerts</vt:lpstr>
      <vt:lpstr>Pin a Live Report Page to a Dashboard</vt:lpstr>
      <vt:lpstr>Lesson 3: Enhance a dashboard</vt:lpstr>
      <vt:lpstr>Explore Data by Asking Questions</vt:lpstr>
      <vt:lpstr>Configure Data Classification</vt:lpstr>
      <vt:lpstr>Lab: Creating a Power BI Dashboard</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2021-01-22T15:55:34Z</dcterms:created>
  <dcterms:modified xsi:type="dcterms:W3CDTF">2021-08-08T20:24:03Z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xd_ProgID">
    <vt:lpwstr/>
  </property>
  <property fmtid="{D5CDD505-2E9C-101B-9397-08002B2CF9AE}" pid="5" name="MSIP_Label_f42aa342-8706-4288-bd11-ebb85995028c_Enabled">
    <vt:lpwstr>True</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Name">
    <vt:lpwstr>General</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